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92" r:id="rId4"/>
    <p:sldId id="285" r:id="rId5"/>
    <p:sldId id="291" r:id="rId6"/>
    <p:sldId id="290" r:id="rId7"/>
    <p:sldId id="289" r:id="rId8"/>
    <p:sldId id="288" r:id="rId9"/>
    <p:sldId id="266" r:id="rId10"/>
    <p:sldId id="278" r:id="rId11"/>
    <p:sldId id="272" r:id="rId12"/>
    <p:sldId id="284" r:id="rId13"/>
    <p:sldId id="273" r:id="rId14"/>
    <p:sldId id="274" r:id="rId15"/>
    <p:sldId id="264" r:id="rId16"/>
    <p:sldId id="293" r:id="rId17"/>
    <p:sldId id="270" r:id="rId18"/>
    <p:sldId id="26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3399"/>
    <a:srgbClr val="808080"/>
    <a:srgbClr val="3333CC"/>
    <a:srgbClr val="CCCCFF"/>
    <a:srgbClr val="99CC00"/>
    <a:srgbClr val="FF555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3FED1-C75D-40F9-AE9B-CA4FAF5C9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6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0948-ECFE-4249-89F2-44A95E414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98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69E4-5390-4C68-A18D-057C7A344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64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6C91-D0F1-415B-83E1-100B500AC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1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6337-4AC6-4F9B-8304-46E3D36B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3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0B9FB-C9C0-448C-906C-AE389F7D6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9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5DFD8-BC91-4905-B447-ED5065590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1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E998D-6F6A-4365-983F-D88E0510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5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53CF1-96E3-4980-A770-4067F72F2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1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7784-5C63-4C16-BC4A-C83869DE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C0195-FB05-4BBE-97CC-D42E43420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5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794191-18C1-4105-BBEA-6BDAF9B10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09634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Практики поддержки исследовательского поведения дошкольников в ДОО</a:t>
            </a:r>
            <a:r>
              <a:rPr lang="ru-RU" altLang="ru-RU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altLang="ru-RU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altLang="ru-RU" b="1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000364" y="4437112"/>
            <a:ext cx="5676092" cy="1635094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hangingPunct="1"/>
            <a:r>
              <a:rPr lang="ru-RU" altLang="ru-RU" sz="2000" b="1" i="1" dirty="0" smtClean="0">
                <a:ln/>
                <a:solidFill>
                  <a:srgbClr val="339966"/>
                </a:solidFill>
              </a:rPr>
              <a:t>Полякова М.Н. доцент кафедры дошкольной педагогики института детства</a:t>
            </a:r>
          </a:p>
          <a:p>
            <a:pPr eaLnBrk="1" hangingPunct="1"/>
            <a:r>
              <a:rPr lang="ru-RU" altLang="ru-RU" sz="2000" b="1" i="1" dirty="0" smtClean="0">
                <a:ln/>
                <a:solidFill>
                  <a:srgbClr val="339966"/>
                </a:solidFill>
              </a:rPr>
              <a:t>Санкт-Петербург</a:t>
            </a:r>
          </a:p>
          <a:p>
            <a:pPr eaLnBrk="1" hangingPunct="1"/>
            <a:r>
              <a:rPr lang="ru-RU" altLang="ru-RU" sz="2000" b="1" i="1" dirty="0" smtClean="0">
                <a:ln/>
                <a:solidFill>
                  <a:srgbClr val="339966"/>
                </a:solidFill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Разнообразие и новизна окружающей </a:t>
            </a:r>
            <a:r>
              <a:rPr lang="ru-RU" sz="36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обновление предметной среды группы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Сюрпризность и тайна предметной среды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образовательного пространства </a:t>
            </a:r>
          </a:p>
          <a:p>
            <a:endParaRPr lang="ru-RU" sz="24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33" y="2996952"/>
            <a:ext cx="3528392" cy="2646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47" y="3068960"/>
            <a:ext cx="2753737" cy="2065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667" l="5000" r="95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3160" y="3373751"/>
            <a:ext cx="1368152" cy="13681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4808" t="10042" r="23279" b="5720"/>
          <a:stretch/>
        </p:blipFill>
        <p:spPr>
          <a:xfrm>
            <a:off x="2122995" y="5561115"/>
            <a:ext cx="1254760" cy="1030224"/>
          </a:xfrm>
          <a:prstGeom prst="rect">
            <a:avLst/>
          </a:prstGeom>
        </p:spPr>
      </p:pic>
      <p:pic>
        <p:nvPicPr>
          <p:cNvPr id="12290" name="Picture 2" descr="https://2.bp.blogspot.com/-ayngLw5EcnU/Wb1eLGEZvJI/AAAAAAAAC6g/NryaHG83KjoKRK_QOu0A_68uBCQzeOIeQCLcBGAs/w1200-h630-p-k-no-nu/21462288_1674188802622167_2175786619902060877_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1" t="3847" r="34376"/>
          <a:stretch/>
        </p:blipFill>
        <p:spPr bwMode="auto">
          <a:xfrm>
            <a:off x="5677647" y="5414954"/>
            <a:ext cx="1256424" cy="113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elmall62.ru/pics/pics4/182074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3" y="5503721"/>
            <a:ext cx="1099363" cy="112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thumbs.dreamstime.com/z/sundial-28126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6359" r="29058" b="10172"/>
          <a:stretch/>
        </p:blipFill>
        <p:spPr bwMode="auto">
          <a:xfrm>
            <a:off x="7380312" y="5431758"/>
            <a:ext cx="1110125" cy="101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.pinimg.com/originals/fe/67/0b/fe670bf053cdead7b5f3ebab9e34617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8301"/>
          <a:stretch/>
        </p:blipFill>
        <p:spPr bwMode="auto">
          <a:xfrm>
            <a:off x="4115131" y="5137672"/>
            <a:ext cx="1089037" cy="134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Поддержка исследовательского поведения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Собственная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исследовательская практика </a:t>
            </a: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400" b="1" i="1" dirty="0">
              <a:solidFill>
                <a:srgbClr val="199F4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www.passionforum.ru/upload/207/u20791/0b/5b/389e8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180393" cy="388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676456" cy="1224136"/>
          </a:xfrm>
        </p:spPr>
        <p:txBody>
          <a:bodyPr/>
          <a:lstStyle/>
          <a:p>
            <a:r>
              <a:rPr lang="ru-RU" sz="32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Собственная исследовательская практика ребенка </a:t>
            </a:r>
            <a:r>
              <a:rPr lang="ru-RU" sz="20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(пример использования фотоаппарата в познании)</a:t>
            </a:r>
            <a:endParaRPr lang="ru-RU" sz="20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69259"/>
            <a:ext cx="3291840" cy="4389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91" y="1545280"/>
            <a:ext cx="652513" cy="860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1340768"/>
            <a:ext cx="3240360" cy="1615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3140968"/>
            <a:ext cx="3144113" cy="2358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3"/>
          <p:cNvPicPr>
            <a:picLocks noGrp="1" noChangeAspect="1"/>
          </p:cNvPicPr>
          <p:nvPr/>
        </p:nvPicPr>
        <p:blipFill rotWithShape="1">
          <a:blip r:embed="rId6"/>
          <a:srcRect l="23145" t="8190"/>
          <a:stretch/>
        </p:blipFill>
        <p:spPr>
          <a:xfrm>
            <a:off x="6166570" y="3933056"/>
            <a:ext cx="2564077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76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Поддержка исследовательского поведения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детских познавательных инициатив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detsad82.yaguo.ru/wp-content/uploads/2011/02/1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2" t="4941" b="16187"/>
          <a:stretch/>
        </p:blipFill>
        <p:spPr bwMode="auto">
          <a:xfrm>
            <a:off x="1979712" y="2132856"/>
            <a:ext cx="5347970" cy="364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65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Поддержка исследовательского поведения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потенциала исследовательского обучения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564904"/>
            <a:ext cx="5581128" cy="3799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079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ru-RU" sz="36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исследовательского обучения</a:t>
            </a:r>
            <a:endParaRPr lang="ru-RU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33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Детский проект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Квесты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Коллекционирование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Проблемное обучение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Экспериментирование, опыты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 smtClean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ТРИЗ-метод</a:t>
            </a:r>
            <a:endParaRPr lang="ru-RU" sz="2400" b="1" i="1" spc="50" dirty="0">
              <a:ln w="11430"/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Коллажирование, моделирование, макетирование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Дополненная и виртуальная реальность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Создание </a:t>
            </a:r>
            <a:r>
              <a:rPr lang="ru-RU" sz="2400" b="1" i="1" spc="50" dirty="0" err="1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лэпбуков</a:t>
            </a:r>
            <a:endParaRPr lang="ru-RU" sz="2400" b="1" i="1" spc="50" dirty="0">
              <a:ln w="11430"/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spc="50" dirty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мобильных устройств детьми (фотографирование, детская мультипликация, голосовой поиск </a:t>
            </a:r>
            <a:r>
              <a:rPr lang="ru-RU" sz="2400" b="1" i="1" spc="50" dirty="0" smtClean="0">
                <a:ln w="11430"/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...)</a:t>
            </a:r>
            <a:endParaRPr lang="ru-RU" sz="2400" b="1" i="1" spc="50" dirty="0">
              <a:ln w="11430"/>
              <a:solidFill>
                <a:srgbClr val="00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325562"/>
          </a:xfrm>
        </p:spPr>
        <p:txBody>
          <a:bodyPr/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Идеальная модель образовательного процесса для поддержки исследовательского поведения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Максимальное </a:t>
            </a:r>
            <a:r>
              <a:rPr lang="ru-RU" sz="2000" b="1" i="1" dirty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снижение ограничений на детские </a:t>
            </a: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Поддержка детских познавательных интересов и инициатив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Акцент в обучении на передачу средств и способов познания, а не представлений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Обеспечение возможностей собственных выборов для ребенка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Насыщение окружающей образовательной среды новизной и </a:t>
            </a:r>
            <a:r>
              <a:rPr lang="ru-RU" sz="2000" b="1" i="1" dirty="0" err="1" smtClean="0">
                <a:solidFill>
                  <a:srgbClr val="339966"/>
                </a:solidFill>
                <a:latin typeface="Times New Roman" panose="02020603050405020304" pitchFamily="18" charset="0"/>
              </a:rPr>
              <a:t>проблемностью</a:t>
            </a:r>
            <a:endParaRPr lang="ru-RU" sz="2000" b="1" i="1" dirty="0" smtClean="0">
              <a:solidFill>
                <a:srgbClr val="339966"/>
              </a:solidFill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rgbClr val="339966"/>
                </a:solidFill>
                <a:latin typeface="Times New Roman" panose="02020603050405020304" pitchFamily="18" charset="0"/>
              </a:rPr>
              <a:t>Тесное сотрудничество с семьей, обогащение семейных традиций содержанием исследовательской деятельности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Проблемы: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Как сделать жизнь ребенка в детском саду менее регламентированной, а образовательный процесс более гибким?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Как расширить образовательное пространство детского сада? Готовы ли педагоги к недирективной поддержке детских познавательных инициатив? Возможно ли это в условиях массового обучения?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2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Больше узнать о поддержке исследовательского поведения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sz="2400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ГБДОУ 25 Курортного района </a:t>
            </a:r>
            <a:r>
              <a:rPr lang="en-US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http://umka.edu.ru/</a:t>
            </a:r>
            <a:r>
              <a:rPr lang="ru-RU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опытно-экспериментальная-площадка-2017-2020</a:t>
            </a:r>
            <a:endParaRPr lang="ru-RU" sz="2400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ГБДО У 59 Центрального района </a:t>
            </a:r>
            <a:r>
              <a:rPr lang="en-US" sz="2400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http://59ctspb.caduk.ru/p84aa1.html</a:t>
            </a:r>
            <a:endParaRPr lang="ru-RU" sz="2400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Творческого полета </a:t>
            </a:r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нам!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w-dog.ru/wallpapers/13/14/51678842634997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38637" cy="45259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290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Исследовательское поведение – что это?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поведение человека, направленное на поиск новой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важнейший источник получения знаний о </a:t>
            </a: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мире для ребенка</a:t>
            </a: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endParaRPr lang="ru-RU" sz="2400" b="1" i="1" dirty="0" smtClean="0">
              <a:solidFill>
                <a:srgbClr val="199F4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 Основная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причина исследовательского поведения – </a:t>
            </a:r>
            <a:r>
              <a:rPr lang="ru-RU" sz="2400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глубинная </a:t>
            </a:r>
            <a:r>
              <a:rPr lang="ru-RU" sz="2400" b="1" i="1" u="sng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внутренняя  потребность психики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786210"/>
          </a:xfrm>
        </p:spPr>
        <p:txBody>
          <a:bodyPr/>
          <a:lstStyle/>
          <a:p>
            <a:r>
              <a:rPr lang="ru-RU" sz="36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Диагностика исследовательского поведения современного дошкольника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Фиксировали детские вопросы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Предлагали выбор: </a:t>
            </a:r>
            <a:r>
              <a:rPr lang="ru-RU" sz="2400" b="1" kern="1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взять картинку </a:t>
            </a: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(конфетку) или узнать, что </a:t>
            </a:r>
            <a:r>
              <a:rPr lang="ru-RU" sz="2400" b="1" kern="1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лежит в </a:t>
            </a: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коробочке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Показывали незнакомые предметы и спрашивали, что это может быть, для чего используется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Наблюдали за познавательными проявлениями ребенка, составляли индивидуальный профиль  ИП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00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224136"/>
          </a:xfrm>
        </p:spPr>
        <p:txBody>
          <a:bodyPr/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Исследовательское поведение современного дошкольника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ClrTx/>
              <a:buNone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Младшие дошкольники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Вопросительная активность характерна для части детей (50-60%)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Вопросы ситуативные. Большинство вопросов – на уточнение порядка, действий, планов ближайшего будущего («А мы скоро гулять пойдем?»)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Познавательные вопросы: Что это? Кто это? Как зовут? Зачем? Спрашивают о предметах, реже – о природных явлениях, очень редко –о людях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Выбирают и конфетку и сюрприз, сомневаются в выборе редко  (50/50)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008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Исследовательское поведение современного дошкольника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auto">
              <a:spcAft>
                <a:spcPts val="0"/>
              </a:spcAft>
              <a:buClrTx/>
              <a:buNone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Средние дошкольники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Вопросительная активность характерна для части детей (65-70%), много вопросов не познавательной направленности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Вопросы чаще ситуативные: Зачем? Почему? Как?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Спрашивают о предметах, природных явлениях, реже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о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людях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Выбирают чаще сюрприз, много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сомневающихся при выборе,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меняют выбор несколько раз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70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Исследовательское поведение современного дошкольника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7638"/>
            <a:ext cx="8748464" cy="4963690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ClrTx/>
              <a:buNone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Старшие дошкольники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Вопросы и ситуативные и </a:t>
            </a:r>
            <a:r>
              <a:rPr lang="ru-RU" sz="2400" b="1" kern="1200" spc="50" dirty="0" err="1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внеситуативные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Почему? Как? </a:t>
            </a:r>
            <a:endParaRPr lang="ru-RU" sz="2400" b="1" kern="1200" spc="50" dirty="0" smtClean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Спрашивают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 природных явлениях, реже о предметах и о людях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Вопросительная активность характерна для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большей части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детей (70-75%)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Подавляющее большинство предпочитают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сюрприз, в выборе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некоторые дети сомневается, их не так много</a:t>
            </a:r>
            <a:endParaRPr lang="ru-RU" sz="2400" b="1" kern="1200" spc="50" dirty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 предъявлении незнакомого предмета дают название, высказывают предположения о назначении предмета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95%),  в руки берут и обследуют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немногие (40%),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остальные только смотрят на предмет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72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301006"/>
          </a:xfrm>
        </p:spPr>
        <p:txBody>
          <a:bodyPr/>
          <a:lstStyle/>
          <a:p>
            <a:r>
              <a:rPr lang="ru-RU" sz="3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Исследовательское поведение современного дошкольника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35698"/>
          </a:xfrm>
        </p:spPr>
        <p:txBody>
          <a:bodyPr/>
          <a:lstStyle/>
          <a:p>
            <a:pPr marL="0" lvl="0" indent="0" algn="ctr" fontAlgn="auto">
              <a:spcAft>
                <a:spcPts val="0"/>
              </a:spcAft>
              <a:buClrTx/>
              <a:buNone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Самые старшие дошкольники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800" b="1" kern="1200" spc="50" dirty="0">
                <a:ln w="11430"/>
                <a:solidFill>
                  <a:srgbClr val="3399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Вопросы </a:t>
            </a:r>
            <a:r>
              <a:rPr lang="ru-RU" sz="2400" b="1" kern="1200" spc="50" dirty="0" err="1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внеситуативные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: Почему? Как? Что такое </a:t>
            </a:r>
            <a:endParaRPr lang="ru-RU" sz="2400" b="1" kern="1200" spc="50" dirty="0" smtClean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Спрашивают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о словах, природе, о людях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Вопросительная активность характерна для части детей (80%)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Почти все предпочитают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сюрприз, в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своем выборе не сомневаются (только единичные случаи сомнений)</a:t>
            </a:r>
            <a:endParaRPr lang="ru-RU" sz="2400" b="1" kern="1200" spc="50" dirty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 предъявлении незнакомого предмета дают название, высказывают предположения о назначении предмета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95%), обследуют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редко, чаще только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смотрят на предмет,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многие </a:t>
            </a:r>
            <a:r>
              <a:rPr lang="ru-RU" sz="24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держат руки за </a:t>
            </a:r>
            <a:r>
              <a:rPr lang="ru-RU" sz="24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спиной</a:t>
            </a:r>
            <a:endParaRPr lang="ru-RU" sz="2400" b="1" kern="1200" spc="50" dirty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41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</a:rPr>
              <a:t>Исследовательское поведение современного дошкольника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Вопросительная активность детей разная, есть активные и неактивные дети.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Проявляется связь особенностей поведения с  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семейным воспитанием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 возрастом вопросительная активность возрастает, снижается ситуативность вопросов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Больше вопросов дети задают на прогулке, а не в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помещении!!!</a:t>
            </a:r>
            <a:endParaRPr lang="ru-RU" sz="2000" b="1" kern="1200" spc="50" dirty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Характер познавательных вопросов в разном возрасте  меняется (Что? Кто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 -&gt; 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Зачем? Как?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-&gt; Почему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 Сколько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? Что будет, если…?)</a:t>
            </a:r>
            <a:endParaRPr lang="ru-RU" sz="2000" b="1" kern="1200" spc="50" dirty="0">
              <a:ln w="11430"/>
              <a:solidFill>
                <a:srgbClr val="33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Содержание вопросов с возрастом меняется: о предметах -&gt; о природе -&gt; о людях -&gt; о понятиях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(о словах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)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При осуществлении выбора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(знакомый 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или новый </a:t>
            </a:r>
            <a:r>
              <a:rPr lang="ru-RU" sz="2000" b="1" kern="1200" spc="50" dirty="0" smtClean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предмет) </a:t>
            </a: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 повышением возраста дети предпочитают новый предмет </a:t>
            </a:r>
          </a:p>
          <a:p>
            <a:pPr lvl="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1" kern="1200" spc="50" dirty="0">
                <a:ln w="11430"/>
                <a:solidFill>
                  <a:srgbClr val="33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Проявляется неумение или нежелание детей обследовать предметы. «Обследующие» дети называют больше свойств и способов применения предмета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30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3399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Поддержка исследовательского поведения</a:t>
            </a:r>
            <a:endParaRPr lang="ru-RU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3399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365760" indent="-283464" fontAlgn="auto">
              <a:spcAft>
                <a:spcPts val="0"/>
              </a:spcAft>
              <a:buClr>
                <a:srgbClr val="E4005C"/>
              </a:buClr>
              <a:buFont typeface="Wingdings" pitchFamily="2" charset="2"/>
              <a:buChar char="n"/>
              <a:defRPr/>
            </a:pPr>
            <a:r>
              <a:rPr lang="ru-RU" b="1" i="1" dirty="0" smtClean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199F4C"/>
                </a:solidFill>
                <a:latin typeface="Times New Roman" pitchFamily="18" charset="0"/>
                <a:cs typeface="Times New Roman" pitchFamily="18" charset="0"/>
              </a:rPr>
              <a:t>Разнообразие и новизна окружающей среды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img-fotki.yandex.ru/get/6603/72355155.8/0_6ffdf_f07364e_-1-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2539267" cy="383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По вертикали и горизонтал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'По вертикали и горизонтали'</Template>
  <TotalTime>436</TotalTime>
  <Words>749</Words>
  <Application>Microsoft Office PowerPoint</Application>
  <PresentationFormat>Экран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굴림</vt:lpstr>
      <vt:lpstr>Times New Roman</vt:lpstr>
      <vt:lpstr>Wingdings</vt:lpstr>
      <vt:lpstr>Шаблон оформления 'По вертикали и горизонтали'</vt:lpstr>
      <vt:lpstr>Практики поддержки исследовательского поведения дошкольников в ДОО </vt:lpstr>
      <vt:lpstr>Исследовательское поведение – что это?</vt:lpstr>
      <vt:lpstr>Диагностика исследовательского поведения современного дошкольника</vt:lpstr>
      <vt:lpstr>Исследовательское поведение современного дошкольника</vt:lpstr>
      <vt:lpstr>Исследовательское поведение современного дошкольника</vt:lpstr>
      <vt:lpstr>Исследовательское поведение современного дошкольника</vt:lpstr>
      <vt:lpstr>Исследовательское поведение современного дошкольника</vt:lpstr>
      <vt:lpstr>Исследовательское поведение современного дошкольника</vt:lpstr>
      <vt:lpstr>Поддержка исследовательского поведения</vt:lpstr>
      <vt:lpstr>Разнообразие и новизна окружающей среды</vt:lpstr>
      <vt:lpstr>Поддержка исследовательского поведения</vt:lpstr>
      <vt:lpstr>Собственная исследовательская практика ребенка (пример использования фотоаппарата в познании)</vt:lpstr>
      <vt:lpstr>Поддержка исследовательского поведения</vt:lpstr>
      <vt:lpstr>Поддержка исследовательского поведения</vt:lpstr>
      <vt:lpstr>Практики исследовательского обучения</vt:lpstr>
      <vt:lpstr>Идеальная модель образовательного процесса для поддержки исследовательского поведения</vt:lpstr>
      <vt:lpstr>Больше узнать о поддержке исследовательского поведения</vt:lpstr>
      <vt:lpstr>Творческого полета нам!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45</cp:revision>
  <dcterms:created xsi:type="dcterms:W3CDTF">2017-04-23T17:10:43Z</dcterms:created>
  <dcterms:modified xsi:type="dcterms:W3CDTF">2018-11-30T10:47:39Z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TC100690401049</vt:lpwstr>
  </property>
</Properties>
</file>